
<file path=[Content_Types].xml><?xml version="1.0" encoding="utf-8"?>
<Types xmlns="http://schemas.openxmlformats.org/package/2006/content-types">
  <Override PartName="/customXml/itemProps3.xml" ContentType="application/vnd.openxmlformats-officedocument.customXmlProperties+xml"/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Layouts/slideLayout8.xml" ContentType="application/vnd.openxmlformats-officedocument.presentationml.slideLayout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s/slide5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docProps/custom.xml" ContentType="application/vnd.openxmlformats-officedocument.custom-properties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4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Default Extension="wdp" ContentType="image/vnd.ms-photo"/>
  <Override PartName="/ppt/slideLayouts/slideLayout10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60"/>
  </p:notesMasterIdLst>
  <p:handoutMasterIdLst>
    <p:handoutMasterId r:id="rId61"/>
  </p:handoutMasterIdLst>
  <p:sldIdLst>
    <p:sldId id="256" r:id="rId5"/>
    <p:sldId id="314" r:id="rId6"/>
    <p:sldId id="315" r:id="rId7"/>
    <p:sldId id="257" r:id="rId8"/>
    <p:sldId id="258" r:id="rId9"/>
    <p:sldId id="266" r:id="rId10"/>
    <p:sldId id="263" r:id="rId11"/>
    <p:sldId id="264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317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6" r:id="rId5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69" autoAdjust="0"/>
    <p:restoredTop sz="94660"/>
  </p:normalViewPr>
  <p:slideViewPr>
    <p:cSldViewPr snapToGrid="0" showGuides="1">
      <p:cViewPr>
        <p:scale>
          <a:sx n="77" d="100"/>
          <a:sy n="77" d="100"/>
        </p:scale>
        <p:origin x="-420" y="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58" d="100"/>
          <a:sy n="58" d="100"/>
        </p:scale>
        <p:origin x="1974" y="90"/>
      </p:cViewPr>
      <p:guideLst/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61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notesMaster" Target="notesMasters/notesMaster1.xml"/><Relationship Id="rId65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EAAF3-9831-450B-8D59-2C09DB96C8FC}" type="datetimeFigureOut">
              <a:rPr lang="en-US"/>
              <a:pPr/>
              <a:t>2/9/2017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834459-7356-44BF-850D-8B30C4FB3B6B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="" xmlns:p14="http://schemas.microsoft.com/office/powerpoint/2010/main" val="24690165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50CD79-FC16-4410-AB61-17F26E6D3BC8}" type="datetimeFigureOut">
              <a:rPr lang="en-US"/>
              <a:pPr/>
              <a:t>2/9/2017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3C37BE-C303-496D-B5CD-85F2937540FC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="" xmlns:p14="http://schemas.microsoft.com/office/powerpoint/2010/main" val="33508422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i="1" dirty="0">
                <a:latin typeface="Arial" pitchFamily="34" charset="0"/>
                <a:cs typeface="Arial" pitchFamily="34" charset="0"/>
              </a:rPr>
              <a:t>NOTE:</a:t>
            </a:r>
          </a:p>
          <a:p>
            <a:r>
              <a:rPr lang="en-US" i="1" dirty="0">
                <a:latin typeface="Arial" pitchFamily="34" charset="0"/>
                <a:cs typeface="Arial" pitchFamily="34" charset="0"/>
              </a:rPr>
              <a:t>To change the  image on this slide, select the picture and delete it. Then click the Pictures icon in the placeholder to insert your own image.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4061502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="" xmlns:a14="http://schemas.microsoft.com/office/drawing/2010/main">
                  <a14:imgLayer r:embed="rId3">
                    <a14:imgEffect>
                      <a14:saturation sat="30000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>
          <a:xfrm>
            <a:off x="1324445" y="0"/>
            <a:ext cx="1747524" cy="22920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4900" y="2292094"/>
            <a:ext cx="10096500" cy="2219691"/>
          </a:xfrm>
        </p:spPr>
        <p:txBody>
          <a:bodyPr anchor="ctr">
            <a:normAutofit/>
          </a:bodyPr>
          <a:lstStyle>
            <a:lvl1pPr algn="l">
              <a:defRPr sz="4400" cap="all" baseline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4898" y="4511784"/>
            <a:ext cx="10096501" cy="955565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7" name="Rectangle 6"/>
          <p:cNvSpPr/>
          <p:nvPr/>
        </p:nvSpPr>
        <p:spPr>
          <a:xfrm>
            <a:off x="0" y="5778124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fld id="{402B9795-92DC-40DC-A1CA-9A4B349D7824}" type="datetimeFigureOut">
              <a:rPr lang="en-US" smtClean="0"/>
              <a:pPr/>
              <a:t>2/9/2017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fld id="{0FF54DE5-C571-48E8-A5BC-B369434E2F4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659756515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04900" y="1600200"/>
            <a:ext cx="3396996" cy="45720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4654671" y="1600199"/>
            <a:ext cx="6430912" cy="4572001"/>
          </a:xfrm>
        </p:spPr>
        <p:txBody>
          <a:bodyPr tIns="118872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pPr/>
              <a:t>2/9/2017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="" xmlns:p14="http://schemas.microsoft.com/office/powerpoint/2010/main" val="76963709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pPr/>
              <a:t>2/9/2017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="" xmlns:p14="http://schemas.microsoft.com/office/powerpoint/2010/main" val="201207670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372600" y="365125"/>
            <a:ext cx="17145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04900" y="365125"/>
            <a:ext cx="8098896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pPr/>
              <a:t>2/9/2017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pPr/>
              <a:t>‹#›</a:t>
            </a:fld>
            <a:endParaRPr/>
          </a:p>
        </p:txBody>
      </p:sp>
      <p:grpSp>
        <p:nvGrpSpPr>
          <p:cNvPr id="7" name="Group 6"/>
          <p:cNvGrpSpPr/>
          <p:nvPr/>
        </p:nvGrpSpPr>
        <p:grpSpPr>
          <a:xfrm rot="5400000">
            <a:off x="6514047" y="3228843"/>
            <a:ext cx="5632704" cy="84403"/>
            <a:chOff x="1073150" y="1219201"/>
            <a:chExt cx="10058400" cy="63125"/>
          </a:xfrm>
        </p:grpSpPr>
        <p:cxnSp>
          <p:nvCxnSpPr>
            <p:cNvPr id="8" name="Straight Connector 7"/>
            <p:cNvCxnSpPr/>
            <p:nvPr/>
          </p:nvCxnSpPr>
          <p:spPr>
            <a:xfrm rot="10800000">
              <a:off x="1073150" y="1219201"/>
              <a:ext cx="10058400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rot="10800000">
              <a:off x="1073150" y="1282326"/>
              <a:ext cx="10058400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="" xmlns:p14="http://schemas.microsoft.com/office/powerpoint/2010/main" val="44592712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pPr/>
              <a:t>2/9/2017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="" xmlns:p14="http://schemas.microsoft.com/office/powerpoint/2010/main" val="3786876825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4900" y="2292094"/>
            <a:ext cx="5734050" cy="2219691"/>
          </a:xfrm>
        </p:spPr>
        <p:txBody>
          <a:bodyPr anchor="ctr">
            <a:normAutofit/>
          </a:bodyPr>
          <a:lstStyle>
            <a:lvl1pPr algn="l">
              <a:defRPr sz="4400" cap="all" baseline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4900" y="4511784"/>
            <a:ext cx="5734050" cy="955565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1" name="Picture Placeholder 10" descr="An empty placeholder to add an image. Click on the placeholder and select the image that you wish to add."/>
          <p:cNvSpPr>
            <a:spLocks noGrp="1"/>
          </p:cNvSpPr>
          <p:nvPr>
            <p:ph type="pic" sz="quarter" idx="13"/>
          </p:nvPr>
        </p:nvSpPr>
        <p:spPr>
          <a:xfrm>
            <a:off x="6981063" y="1310656"/>
            <a:ext cx="5210937" cy="4208604"/>
          </a:xfrm>
          <a:solidFill>
            <a:schemeClr val="tx1">
              <a:lumMod val="20000"/>
              <a:lumOff val="80000"/>
            </a:schemeClr>
          </a:solidFill>
        </p:spPr>
        <p:txBody>
          <a:bodyPr tIns="1005840"/>
          <a:lstStyle>
            <a:lvl1pPr marL="0" indent="0" algn="ct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grpSp>
        <p:nvGrpSpPr>
          <p:cNvPr id="14" name="Group 13"/>
          <p:cNvGrpSpPr/>
          <p:nvPr/>
        </p:nvGrpSpPr>
        <p:grpSpPr>
          <a:xfrm>
            <a:off x="0" y="1143000"/>
            <a:ext cx="12192000" cy="63125"/>
            <a:chOff x="507492" y="1501519"/>
            <a:chExt cx="8129016" cy="63125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507492" y="1564644"/>
              <a:ext cx="8129016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507492" y="1501519"/>
              <a:ext cx="8129016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="" xmlns:a14="http://schemas.microsoft.com/office/drawing/2010/main">
                  <a14:imgLayer r:embed="rId3">
                    <a14:imgEffect>
                      <a14:saturation sat="30000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>
          <a:xfrm>
            <a:off x="1325880" y="0"/>
            <a:ext cx="1747524" cy="2292094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 rot="10800000">
            <a:off x="0" y="5645510"/>
            <a:ext cx="12192000" cy="63125"/>
            <a:chOff x="507492" y="1501519"/>
            <a:chExt cx="8129016" cy="63125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07492" y="1564644"/>
              <a:ext cx="8129016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507492" y="1501519"/>
              <a:ext cx="8129016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ctangle 6"/>
          <p:cNvSpPr/>
          <p:nvPr/>
        </p:nvSpPr>
        <p:spPr>
          <a:xfrm>
            <a:off x="0" y="5778124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  <p:extLst>
      <p:ext uri="{BB962C8B-B14F-4D97-AF65-F5344CB8AC3E}">
        <p14:creationId xmlns="" xmlns:p14="http://schemas.microsoft.com/office/powerpoint/2010/main" val="2673943605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2514600"/>
            <a:ext cx="12192000" cy="3194035"/>
            <a:chOff x="647402" y="2514600"/>
            <a:chExt cx="10838688" cy="3194035"/>
          </a:xfrm>
        </p:grpSpPr>
        <p:grpSp>
          <p:nvGrpSpPr>
            <p:cNvPr id="9" name="Group 8"/>
            <p:cNvGrpSpPr/>
            <p:nvPr/>
          </p:nvGrpSpPr>
          <p:grpSpPr>
            <a:xfrm>
              <a:off x="647402" y="2514600"/>
              <a:ext cx="10838688" cy="63125"/>
              <a:chOff x="507492" y="1501519"/>
              <a:chExt cx="8129016" cy="63125"/>
            </a:xfrm>
          </p:grpSpPr>
          <p:cxnSp>
            <p:nvCxnSpPr>
              <p:cNvPr id="14" name="Straight Connector 13"/>
              <p:cNvCxnSpPr/>
              <p:nvPr/>
            </p:nvCxnSpPr>
            <p:spPr>
              <a:xfrm>
                <a:off x="507492" y="1564644"/>
                <a:ext cx="8129016" cy="0"/>
              </a:xfrm>
              <a:prstGeom prst="line">
                <a:avLst/>
              </a:prstGeom>
              <a:ln w="381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>
                <a:off x="507492" y="1501519"/>
                <a:ext cx="8129016" cy="0"/>
              </a:xfrm>
              <a:prstGeom prst="line">
                <a:avLst/>
              </a:prstGeom>
              <a:ln w="127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Rectangle 9"/>
            <p:cNvSpPr/>
            <p:nvPr/>
          </p:nvSpPr>
          <p:spPr>
            <a:xfrm>
              <a:off x="647402" y="2640850"/>
              <a:ext cx="10838688" cy="294153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grpSp>
          <p:nvGrpSpPr>
            <p:cNvPr id="11" name="Group 10"/>
            <p:cNvGrpSpPr/>
            <p:nvPr/>
          </p:nvGrpSpPr>
          <p:grpSpPr>
            <a:xfrm rot="10800000">
              <a:off x="647402" y="5645510"/>
              <a:ext cx="10838688" cy="63125"/>
              <a:chOff x="507492" y="1501519"/>
              <a:chExt cx="8129016" cy="63125"/>
            </a:xfrm>
          </p:grpSpPr>
          <p:cxnSp>
            <p:nvCxnSpPr>
              <p:cNvPr id="12" name="Straight Connector 11"/>
              <p:cNvCxnSpPr/>
              <p:nvPr/>
            </p:nvCxnSpPr>
            <p:spPr>
              <a:xfrm>
                <a:off x="507492" y="1564644"/>
                <a:ext cx="8129016" cy="0"/>
              </a:xfrm>
              <a:prstGeom prst="line">
                <a:avLst/>
              </a:prstGeom>
              <a:ln w="381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>
                <a:off x="507492" y="1501519"/>
                <a:ext cx="8129016" cy="0"/>
              </a:xfrm>
              <a:prstGeom prst="line">
                <a:avLst/>
              </a:prstGeom>
              <a:ln w="127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880" y="0"/>
            <a:ext cx="1783188" cy="2971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4899" y="2971806"/>
            <a:ext cx="10071099" cy="1684150"/>
          </a:xfrm>
        </p:spPr>
        <p:txBody>
          <a:bodyPr anchor="ctr">
            <a:normAutofit/>
          </a:bodyPr>
          <a:lstStyle>
            <a:lvl1pPr>
              <a:defRPr sz="4400" cap="all"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4899" y="4655956"/>
            <a:ext cx="10071099" cy="50975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pPr/>
              <a:t>2/9/2017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="" xmlns:p14="http://schemas.microsoft.com/office/powerpoint/2010/main" val="3602678805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4900" y="1600200"/>
            <a:ext cx="4914900" cy="4571999"/>
          </a:xfrm>
        </p:spPr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4914900" cy="4571999"/>
          </a:xfrm>
        </p:spPr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pPr/>
              <a:t>2/9/2017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="" xmlns:p14="http://schemas.microsoft.com/office/powerpoint/2010/main" val="352779106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4900" y="1600200"/>
            <a:ext cx="4919472" cy="823912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4900" y="2424112"/>
            <a:ext cx="4919472" cy="37480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66110" y="1600200"/>
            <a:ext cx="4919472" cy="823912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66110" y="2424112"/>
            <a:ext cx="4919472" cy="37480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pPr/>
              <a:t>2/9/2017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="" xmlns:p14="http://schemas.microsoft.com/office/powerpoint/2010/main" val="397101610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pPr/>
              <a:t>2/9/2017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="" xmlns:p14="http://schemas.microsoft.com/office/powerpoint/2010/main" val="1758111529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pPr/>
              <a:t>2/9/2017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="" xmlns:p14="http://schemas.microsoft.com/office/powerpoint/2010/main" val="30241692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04900" y="1600200"/>
            <a:ext cx="4384548" cy="45720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41848" y="1600199"/>
            <a:ext cx="5445252" cy="45720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pPr/>
              <a:t>2/9/2017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="" xmlns:p14="http://schemas.microsoft.com/office/powerpoint/2010/main" val="376976468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  <a:prstGeom prst="rect">
            <a:avLst/>
          </a:prstGeom>
        </p:spPr>
        <p:txBody>
          <a:bodyPr vert="horz" lIns="0" tIns="45720" rIns="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4900" y="1600200"/>
            <a:ext cx="9982200" cy="457200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04899" y="6356351"/>
            <a:ext cx="1829559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fld id="{402B9795-92DC-40DC-A1CA-9A4B349D7824}" type="datetimeFigureOut">
              <a:rPr lang="en-US" smtClean="0"/>
              <a:pPr/>
              <a:t>2/9/2017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34459" y="6356350"/>
            <a:ext cx="6323082" cy="365126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ctr">
              <a:defRPr sz="1200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56782" y="6356351"/>
            <a:ext cx="18288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fld id="{0FF54DE5-C571-48E8-A5BC-B369434E2F44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1103376" y="1219201"/>
            <a:ext cx="9985248" cy="84403"/>
            <a:chOff x="1073150" y="1219201"/>
            <a:chExt cx="10058400" cy="63125"/>
          </a:xfrm>
        </p:grpSpPr>
        <p:cxnSp>
          <p:nvCxnSpPr>
            <p:cNvPr id="13" name="Straight Connector 12"/>
            <p:cNvCxnSpPr/>
            <p:nvPr/>
          </p:nvCxnSpPr>
          <p:spPr>
            <a:xfrm rot="10800000">
              <a:off x="1073150" y="1219201"/>
              <a:ext cx="10058400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rot="10800000">
              <a:off x="1073150" y="1282326"/>
              <a:ext cx="10058400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="" xmlns:p14="http://schemas.microsoft.com/office/powerpoint/2010/main" val="23462510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pos="696">
          <p15:clr>
            <a:srgbClr val="F26B43"/>
          </p15:clr>
        </p15:guide>
        <p15:guide id="2" pos="6984">
          <p15:clr>
            <a:srgbClr val="F26B43"/>
          </p15:clr>
        </p15:guide>
        <p15:guide id="3" orient="horz" pos="1008">
          <p15:clr>
            <a:srgbClr val="F26B43"/>
          </p15:clr>
        </p15:guide>
        <p15:guide id="4" orient="horz" pos="388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8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8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8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1104900" y="2292094"/>
            <a:ext cx="5734050" cy="2219691"/>
          </a:xfrm>
        </p:spPr>
        <p:txBody>
          <a:bodyPr anchor="ctr"/>
          <a:lstStyle/>
          <a:p>
            <a:r>
              <a:rPr lang="en-US" u="sng" dirty="0" smtClean="0">
                <a:solidFill>
                  <a:schemeClr val="accent3">
                    <a:lumMod val="50000"/>
                  </a:schemeClr>
                </a:solidFill>
              </a:rPr>
              <a:t>BUGZILLA </a:t>
            </a:r>
            <a:endParaRPr lang="en-US" u="sng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Subtitle   version;</a:t>
            </a:r>
            <a:endParaRPr lang="en-US" dirty="0"/>
          </a:p>
        </p:txBody>
      </p:sp>
      <p:pic>
        <p:nvPicPr>
          <p:cNvPr id="4" name="Picture Placeholder 3" descr="Open book on table, blurred shelves of books in background"/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8890" r="8890"/>
          <a:stretch>
            <a:fillRect/>
          </a:stretch>
        </p:blipFill>
        <p:spPr/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447401" y="2451786"/>
            <a:ext cx="1941041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165213399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87333" y="289868"/>
            <a:ext cx="7345705" cy="7604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3954" y="988541"/>
            <a:ext cx="11083753" cy="568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51483" y="359118"/>
            <a:ext cx="8636214" cy="54485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6627" y="284206"/>
            <a:ext cx="11331146" cy="63513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456685"/>
            <a:ext cx="11887200" cy="58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285103" y="753762"/>
            <a:ext cx="96012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Step 4) Bug is created ID# 26320 is assigned to our Bug. You can also add additional information to the assigned bug like URL, keywords, whiteboard, tags, etc. This extra-information is helpful to give more detail about the Bug you have created.  </a:t>
            </a:r>
          </a:p>
          <a:p>
            <a:endParaRPr lang="en-US" dirty="0" smtClean="0">
              <a:solidFill>
                <a:srgbClr val="C00000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en-US" dirty="0" smtClean="0">
                <a:solidFill>
                  <a:srgbClr val="C00000"/>
                </a:solidFill>
              </a:rPr>
              <a:t> Large text box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>
                <a:solidFill>
                  <a:srgbClr val="C00000"/>
                </a:solidFill>
              </a:rPr>
              <a:t> URL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>
                <a:solidFill>
                  <a:srgbClr val="C00000"/>
                </a:solidFill>
              </a:rPr>
              <a:t> Whiteboard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>
                <a:solidFill>
                  <a:srgbClr val="C00000"/>
                </a:solidFill>
              </a:rPr>
              <a:t> Keywords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>
                <a:solidFill>
                  <a:srgbClr val="C00000"/>
                </a:solidFill>
              </a:rPr>
              <a:t> Tags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>
                <a:solidFill>
                  <a:srgbClr val="C00000"/>
                </a:solidFill>
              </a:rPr>
              <a:t> Depends on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>
                <a:solidFill>
                  <a:srgbClr val="C00000"/>
                </a:solidFill>
              </a:rPr>
              <a:t> Blocks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>
                <a:solidFill>
                  <a:srgbClr val="C00000"/>
                </a:solidFill>
              </a:rPr>
              <a:t> Attachments</a:t>
            </a:r>
          </a:p>
          <a:p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80767" y="210064"/>
            <a:ext cx="9967784" cy="58694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62125" y="757238"/>
            <a:ext cx="8667750" cy="5343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803189" y="284205"/>
            <a:ext cx="60671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u="sng" dirty="0" smtClean="0"/>
              <a:t>Create Graphical Reports</a:t>
            </a:r>
            <a:endParaRPr lang="en-US" b="1" u="sng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71663" y="1266825"/>
            <a:ext cx="8448675" cy="4324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00238" y="509588"/>
            <a:ext cx="8391525" cy="5838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915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8347" y="271850"/>
            <a:ext cx="11578280" cy="68332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28800" y="657225"/>
            <a:ext cx="8534400" cy="554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14513" y="1533525"/>
            <a:ext cx="8562975" cy="3790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81188" y="1005789"/>
            <a:ext cx="8429625" cy="4895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24038" y="766763"/>
            <a:ext cx="8543925" cy="532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33563" y="1023938"/>
            <a:ext cx="8524875" cy="4810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33575" y="2705100"/>
            <a:ext cx="8324850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76475" y="542925"/>
            <a:ext cx="7639050" cy="577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52600" y="1143000"/>
            <a:ext cx="86868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71665" y="1037969"/>
            <a:ext cx="9866355" cy="5029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85938" y="1595438"/>
            <a:ext cx="8620125" cy="3667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4885" y="630195"/>
            <a:ext cx="11129189" cy="71495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19275" y="1938338"/>
            <a:ext cx="8553450" cy="2981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57363" y="1276350"/>
            <a:ext cx="8677275" cy="430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66520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37918" y="1638300"/>
            <a:ext cx="8420100" cy="5219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85938" y="1847850"/>
            <a:ext cx="8620125" cy="3162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463" y="481013"/>
            <a:ext cx="8601075" cy="5895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90713" y="1928813"/>
            <a:ext cx="8410575" cy="300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76450" y="1052513"/>
            <a:ext cx="8039100" cy="4752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76438" y="2343150"/>
            <a:ext cx="8239125" cy="2171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57388" y="1933575"/>
            <a:ext cx="8277225" cy="2990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61362" y="667265"/>
            <a:ext cx="10175965" cy="55880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65425530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28800" y="2319338"/>
            <a:ext cx="8534400" cy="2219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04975" y="1771650"/>
            <a:ext cx="8782050" cy="3314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47838" y="1600200"/>
            <a:ext cx="8696325" cy="365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00225" y="985838"/>
            <a:ext cx="8591550" cy="4886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76413" y="1600200"/>
            <a:ext cx="8639175" cy="365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28800" y="1476375"/>
            <a:ext cx="8534400" cy="3905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28788" y="1023938"/>
            <a:ext cx="8734425" cy="4810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14513" y="657225"/>
            <a:ext cx="8562975" cy="554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04975" y="704850"/>
            <a:ext cx="8782050" cy="544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47850" y="1709738"/>
            <a:ext cx="8496300" cy="343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 WHAT IS BUG ZILLA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Bugzilla</a:t>
            </a:r>
            <a:r>
              <a:rPr lang="en-US" dirty="0" smtClean="0"/>
              <a:t> is an open-source issue/bug tracking system that allows developers effectively to keep track of outstanding problems with their product. It is written in Perl and uses MYSQL database.</a:t>
            </a:r>
          </a:p>
          <a:p>
            <a:r>
              <a:rPr lang="en-US" dirty="0" err="1" smtClean="0"/>
              <a:t>Bugzilla</a:t>
            </a:r>
            <a:r>
              <a:rPr lang="en-US" dirty="0" smtClean="0"/>
              <a:t> is a defect tracking tool, however it can be used as a test management tool as such it can be easily linked with other test case management tools like Quality Center, </a:t>
            </a:r>
            <a:r>
              <a:rPr lang="en-US" dirty="0" err="1" smtClean="0"/>
              <a:t>Testlink</a:t>
            </a:r>
            <a:r>
              <a:rPr lang="en-US" dirty="0" smtClean="0"/>
              <a:t> etc.</a:t>
            </a:r>
          </a:p>
          <a:p>
            <a:r>
              <a:rPr lang="en-US" dirty="0" smtClean="0"/>
              <a:t>This open bug-tracker enables users to stay connected with their clients or employees, to communicate about problems effectively throughout the data-management chain. 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4010278615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76413" y="685800"/>
            <a:ext cx="8639175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71638" y="1766888"/>
            <a:ext cx="8848725" cy="3324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24075" y="785813"/>
            <a:ext cx="7943850" cy="5286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62125" y="2247900"/>
            <a:ext cx="8667750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85925" y="1700213"/>
            <a:ext cx="8820150" cy="3457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THANK YOU…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002060"/>
                </a:solidFill>
              </a:rPr>
              <a:t>Bye friends….. 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969211" y="1349461"/>
            <a:ext cx="5222789" cy="43470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4335" y="1600200"/>
            <a:ext cx="3797561" cy="4572000"/>
          </a:xfrm>
        </p:spPr>
        <p:txBody>
          <a:bodyPr/>
          <a:lstStyle/>
          <a:p>
            <a:pPr>
              <a:buFont typeface="Wingdings" pitchFamily="2" charset="2"/>
              <a:buChar char="§"/>
            </a:pPr>
            <a:r>
              <a:rPr lang="en-US" dirty="0" smtClean="0"/>
              <a:t> Advanced search capabilities</a:t>
            </a:r>
          </a:p>
          <a:p>
            <a:pPr>
              <a:buFont typeface="Wingdings" pitchFamily="2" charset="2"/>
              <a:buChar char="§"/>
            </a:pPr>
            <a:r>
              <a:rPr lang="en-US" dirty="0" smtClean="0"/>
              <a:t> E-mail Notifications</a:t>
            </a:r>
          </a:p>
          <a:p>
            <a:pPr>
              <a:buFont typeface="Wingdings" pitchFamily="2" charset="2"/>
              <a:buChar char="§"/>
            </a:pPr>
            <a:r>
              <a:rPr lang="en-US" dirty="0" smtClean="0"/>
              <a:t> Modify/file Bugs by e-mail</a:t>
            </a:r>
          </a:p>
          <a:p>
            <a:pPr>
              <a:buFont typeface="Wingdings" pitchFamily="2" charset="2"/>
              <a:buChar char="§"/>
            </a:pPr>
            <a:r>
              <a:rPr lang="en-US" dirty="0" smtClean="0"/>
              <a:t> Time tracking</a:t>
            </a:r>
          </a:p>
          <a:p>
            <a:pPr>
              <a:buFont typeface="Wingdings" pitchFamily="2" charset="2"/>
              <a:buChar char="§"/>
            </a:pPr>
            <a:r>
              <a:rPr lang="en-US" dirty="0" smtClean="0"/>
              <a:t> Strong security</a:t>
            </a:r>
          </a:p>
          <a:p>
            <a:pPr>
              <a:buFont typeface="Wingdings" pitchFamily="2" charset="2"/>
              <a:buChar char="§"/>
            </a:pPr>
            <a:r>
              <a:rPr lang="en-US" dirty="0" smtClean="0"/>
              <a:t> Customization</a:t>
            </a:r>
          </a:p>
          <a:p>
            <a:pPr>
              <a:buFont typeface="Wingdings" pitchFamily="2" charset="2"/>
              <a:buChar char="§"/>
            </a:pPr>
            <a:r>
              <a:rPr lang="en-US" dirty="0" smtClean="0"/>
              <a:t> Localization</a:t>
            </a:r>
          </a:p>
          <a:p>
            <a:endParaRPr lang="en-US" dirty="0"/>
          </a:p>
        </p:txBody>
      </p:sp>
      <p:pic>
        <p:nvPicPr>
          <p:cNvPr id="5" name="Picture Placeholder 4" descr="Close-up of books on shelves with more books blurred in foreground and background"/>
          <p:cNvPicPr>
            <a:picLocks noGrp="1" noChangeAspect="1"/>
          </p:cNvPicPr>
          <p:nvPr>
            <p:ph type="pic" idx="1"/>
          </p:nvPr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3155" r="3155"/>
          <a:stretch>
            <a:fillRect/>
          </a:stretch>
        </p:blipFill>
        <p:spPr/>
      </p:pic>
    </p:spTree>
    <p:extLst>
      <p:ext uri="{BB962C8B-B14F-4D97-AF65-F5344CB8AC3E}">
        <p14:creationId xmlns="" xmlns:p14="http://schemas.microsoft.com/office/powerpoint/2010/main" val="3683544629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a Slide Title - 4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29049" y="0"/>
            <a:ext cx="11462951" cy="67097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1527004159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3763" y="543696"/>
            <a:ext cx="11096367" cy="6079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180038013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52616" y="444843"/>
            <a:ext cx="10144898" cy="59065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f03431380">
  <a:themeElements>
    <a:clrScheme name="Academic Literature">
      <a:dk1>
        <a:srgbClr val="514843"/>
      </a:dk1>
      <a:lt1>
        <a:srgbClr val="FFFFFF"/>
      </a:lt1>
      <a:dk2>
        <a:srgbClr val="000000"/>
      </a:dk2>
      <a:lt2>
        <a:srgbClr val="FFFFF3"/>
      </a:lt2>
      <a:accent1>
        <a:srgbClr val="514843"/>
      </a:accent1>
      <a:accent2>
        <a:srgbClr val="6D7D66"/>
      </a:accent2>
      <a:accent3>
        <a:srgbClr val="525A6A"/>
      </a:accent3>
      <a:accent4>
        <a:srgbClr val="827266"/>
      </a:accent4>
      <a:accent5>
        <a:srgbClr val="AE9A7E"/>
      </a:accent5>
      <a:accent6>
        <a:srgbClr val="A8A39E"/>
      </a:accent6>
      <a:hlink>
        <a:srgbClr val="59704F"/>
      </a:hlink>
      <a:folHlink>
        <a:srgbClr val="A8A39E"/>
      </a:folHlink>
    </a:clrScheme>
    <a:fontScheme name="Plantagenet Cherokee-Euphemia">
      <a:majorFont>
        <a:latin typeface="Plantagenet Cherokee"/>
        <a:ea typeface=""/>
        <a:cs typeface=""/>
      </a:majorFont>
      <a:minorFont>
        <a:latin typeface="Euphemia"/>
        <a:ea typeface=""/>
        <a:cs typeface=""/>
      </a:minorFont>
    </a:fontScheme>
    <a:fmtScheme name="AcademicLiterature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300000"/>
              </a:schemeClr>
            </a:gs>
            <a:gs pos="100000">
              <a:schemeClr val="phClr">
                <a:tint val="68000"/>
                <a:satMod val="300000"/>
              </a:schemeClr>
            </a:gs>
          </a:gsLst>
          <a:path path="rect">
            <a:fillToRect l="50000" t="50000" r="50000" b="50000"/>
          </a:path>
        </a:gradFill>
        <a:gradFill rotWithShape="1">
          <a:gsLst>
            <a:gs pos="0">
              <a:schemeClr val="phClr">
                <a:shade val="100000"/>
                <a:satMod val="137000"/>
              </a:schemeClr>
            </a:gs>
            <a:gs pos="71000">
              <a:schemeClr val="phClr">
                <a:shade val="98000"/>
                <a:satMod val="137000"/>
              </a:schemeClr>
            </a:gs>
            <a:gs pos="100000">
              <a:schemeClr val="phClr"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20000" t="20000" r="20000" b="2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5000" t="5000" r="5000" b="5000"/>
          </a:path>
        </a:gradFill>
      </a:bgFillStyleLst>
    </a:fmtScheme>
  </a:themeElements>
  <a:objectDefaults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="" xmlns:thm15="http://schemas.microsoft.com/office/thememl/2012/main" name="TF03431380.potx" id="{B573BD99-E105-4D2A-964B-B901A176567A}" vid="{B1D363B9-18DE-4874-9E2B-FD69B5C6548D}"/>
    </a:ext>
  </a:extLst>
</a:theme>
</file>

<file path=ppt/theme/theme2.xml><?xml version="1.0" encoding="utf-8"?>
<a:theme xmlns:a="http://schemas.openxmlformats.org/drawingml/2006/main" name="Office Theme">
  <a:themeElements>
    <a:clrScheme name="Academic Literature">
      <a:dk1>
        <a:srgbClr val="514843"/>
      </a:dk1>
      <a:lt1>
        <a:srgbClr val="FFFFFF"/>
      </a:lt1>
      <a:dk2>
        <a:srgbClr val="000000"/>
      </a:dk2>
      <a:lt2>
        <a:srgbClr val="FFFFF3"/>
      </a:lt2>
      <a:accent1>
        <a:srgbClr val="514843"/>
      </a:accent1>
      <a:accent2>
        <a:srgbClr val="6D7D66"/>
      </a:accent2>
      <a:accent3>
        <a:srgbClr val="525A6A"/>
      </a:accent3>
      <a:accent4>
        <a:srgbClr val="827266"/>
      </a:accent4>
      <a:accent5>
        <a:srgbClr val="AE9A7E"/>
      </a:accent5>
      <a:accent6>
        <a:srgbClr val="A8A39E"/>
      </a:accent6>
      <a:hlink>
        <a:srgbClr val="59704F"/>
      </a:hlink>
      <a:folHlink>
        <a:srgbClr val="A8A39E"/>
      </a:folHlink>
    </a:clrScheme>
    <a:fontScheme name="Plantagenet Cherokee-Euphemia">
      <a:majorFont>
        <a:latin typeface="Plantagenet Cherokee"/>
        <a:ea typeface=""/>
        <a:cs typeface=""/>
      </a:majorFont>
      <a:minorFont>
        <a:latin typeface="Euphemia"/>
        <a:ea typeface=""/>
        <a:cs typeface=""/>
      </a:minorFont>
    </a:fontScheme>
    <a:fmtScheme name="AcademicLiterature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300000"/>
              </a:schemeClr>
            </a:gs>
            <a:gs pos="100000">
              <a:schemeClr val="phClr">
                <a:tint val="68000"/>
                <a:satMod val="300000"/>
              </a:schemeClr>
            </a:gs>
          </a:gsLst>
          <a:path path="rect">
            <a:fillToRect l="50000" t="50000" r="50000" b="50000"/>
          </a:path>
        </a:gradFill>
        <a:gradFill rotWithShape="1">
          <a:gsLst>
            <a:gs pos="0">
              <a:schemeClr val="phClr">
                <a:shade val="100000"/>
                <a:satMod val="137000"/>
              </a:schemeClr>
            </a:gs>
            <a:gs pos="71000">
              <a:schemeClr val="phClr">
                <a:shade val="98000"/>
                <a:satMod val="137000"/>
              </a:schemeClr>
            </a:gs>
            <a:gs pos="100000">
              <a:schemeClr val="phClr"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20000" t="20000" r="20000" b="2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5000" t="5000" r="5000" b="5000"/>
          </a:path>
        </a:gradFill>
      </a:bgFillStyleLst>
    </a:fmtScheme>
  </a:themeElements>
  <a:objectDefaults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Academic Literature">
      <a:dk1>
        <a:srgbClr val="514843"/>
      </a:dk1>
      <a:lt1>
        <a:srgbClr val="FFFFFF"/>
      </a:lt1>
      <a:dk2>
        <a:srgbClr val="000000"/>
      </a:dk2>
      <a:lt2>
        <a:srgbClr val="FFFFF3"/>
      </a:lt2>
      <a:accent1>
        <a:srgbClr val="514843"/>
      </a:accent1>
      <a:accent2>
        <a:srgbClr val="6D7D66"/>
      </a:accent2>
      <a:accent3>
        <a:srgbClr val="525A6A"/>
      </a:accent3>
      <a:accent4>
        <a:srgbClr val="827266"/>
      </a:accent4>
      <a:accent5>
        <a:srgbClr val="AE9A7E"/>
      </a:accent5>
      <a:accent6>
        <a:srgbClr val="A8A39E"/>
      </a:accent6>
      <a:hlink>
        <a:srgbClr val="59704F"/>
      </a:hlink>
      <a:folHlink>
        <a:srgbClr val="A8A39E"/>
      </a:folHlink>
    </a:clrScheme>
    <a:fontScheme name="Plantagenet Cherokee-Euphemia">
      <a:majorFont>
        <a:latin typeface="Plantagenet Cherokee"/>
        <a:ea typeface=""/>
        <a:cs typeface=""/>
      </a:majorFont>
      <a:minorFont>
        <a:latin typeface="Euphemia"/>
        <a:ea typeface=""/>
        <a:cs typeface=""/>
      </a:minorFont>
    </a:fontScheme>
    <a:fmtScheme name="AcademicLiterature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300000"/>
              </a:schemeClr>
            </a:gs>
            <a:gs pos="100000">
              <a:schemeClr val="phClr">
                <a:tint val="68000"/>
                <a:satMod val="300000"/>
              </a:schemeClr>
            </a:gs>
          </a:gsLst>
          <a:path path="rect">
            <a:fillToRect l="50000" t="50000" r="50000" b="50000"/>
          </a:path>
        </a:gradFill>
        <a:gradFill rotWithShape="1">
          <a:gsLst>
            <a:gs pos="0">
              <a:schemeClr val="phClr">
                <a:shade val="100000"/>
                <a:satMod val="137000"/>
              </a:schemeClr>
            </a:gs>
            <a:gs pos="71000">
              <a:schemeClr val="phClr">
                <a:shade val="98000"/>
                <a:satMod val="137000"/>
              </a:schemeClr>
            </a:gs>
            <a:gs pos="100000">
              <a:schemeClr val="phClr"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20000" t="20000" r="20000" b="2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5000" t="5000" r="5000" b="5000"/>
          </a:path>
        </a:gradFill>
      </a:bgFillStyleLst>
    </a:fmtScheme>
  </a:themeElements>
  <a:objectDefaults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APDescription xmlns="4873beb7-5857-4685-be1f-d57550cc96cc" xsi:nil="true"/>
    <AssetExpire xmlns="4873beb7-5857-4685-be1f-d57550cc96cc">2029-01-01T08:00:00+00:00</AssetExpire>
    <CampaignTagsTaxHTField0 xmlns="4873beb7-5857-4685-be1f-d57550cc96cc">
      <Terms xmlns="http://schemas.microsoft.com/office/infopath/2007/PartnerControls"/>
    </CampaignTagsTaxHTField0>
    <IntlLangReviewDate xmlns="4873beb7-5857-4685-be1f-d57550cc96cc" xsi:nil="true"/>
    <TPFriendlyName xmlns="4873beb7-5857-4685-be1f-d57550cc96cc" xsi:nil="true"/>
    <IntlLangReview xmlns="4873beb7-5857-4685-be1f-d57550cc96cc">false</IntlLangReview>
    <LocLastLocAttemptVersionLookup xmlns="4873beb7-5857-4685-be1f-d57550cc96cc">855024</LocLastLocAttemptVersionLookup>
    <PolicheckWords xmlns="4873beb7-5857-4685-be1f-d57550cc96cc" xsi:nil="true"/>
    <SubmitterId xmlns="4873beb7-5857-4685-be1f-d57550cc96cc" xsi:nil="true"/>
    <AcquiredFrom xmlns="4873beb7-5857-4685-be1f-d57550cc96cc">Internal MS</AcquiredFrom>
    <EditorialStatus xmlns="4873beb7-5857-4685-be1f-d57550cc96cc">Complete</EditorialStatus>
    <Markets xmlns="4873beb7-5857-4685-be1f-d57550cc96cc"/>
    <OriginAsset xmlns="4873beb7-5857-4685-be1f-d57550cc96cc" xsi:nil="true"/>
    <AssetStart xmlns="4873beb7-5857-4685-be1f-d57550cc96cc">2012-08-31T08:50:00+00:00</AssetStart>
    <FriendlyTitle xmlns="4873beb7-5857-4685-be1f-d57550cc96cc" xsi:nil="true"/>
    <MarketSpecific xmlns="4873beb7-5857-4685-be1f-d57550cc96cc">false</MarketSpecific>
    <TPNamespace xmlns="4873beb7-5857-4685-be1f-d57550cc96cc" xsi:nil="true"/>
    <PublishStatusLookup xmlns="4873beb7-5857-4685-be1f-d57550cc96cc">
      <Value>1616423</Value>
    </PublishStatusLookup>
    <APAuthor xmlns="4873beb7-5857-4685-be1f-d57550cc96cc">
      <UserInfo>
        <DisplayName>REDMOND\kristaa</DisplayName>
        <AccountId>136</AccountId>
        <AccountType/>
      </UserInfo>
    </APAuthor>
    <TPCommandLine xmlns="4873beb7-5857-4685-be1f-d57550cc96cc" xsi:nil="true"/>
    <IntlLangReviewer xmlns="4873beb7-5857-4685-be1f-d57550cc96cc" xsi:nil="true"/>
    <OpenTemplate xmlns="4873beb7-5857-4685-be1f-d57550cc96cc">true</OpenTemplate>
    <CSXSubmissionDate xmlns="4873beb7-5857-4685-be1f-d57550cc96cc" xsi:nil="true"/>
    <TaxCatchAll xmlns="4873beb7-5857-4685-be1f-d57550cc96cc"/>
    <Manager xmlns="4873beb7-5857-4685-be1f-d57550cc96cc" xsi:nil="true"/>
    <NumericId xmlns="4873beb7-5857-4685-be1f-d57550cc96cc" xsi:nil="true"/>
    <ParentAssetId xmlns="4873beb7-5857-4685-be1f-d57550cc96cc" xsi:nil="true"/>
    <OriginalSourceMarket xmlns="4873beb7-5857-4685-be1f-d57550cc96cc" xsi:nil="true"/>
    <ApprovalStatus xmlns="4873beb7-5857-4685-be1f-d57550cc96cc">InProgress</ApprovalStatus>
    <TPComponent xmlns="4873beb7-5857-4685-be1f-d57550cc96cc" xsi:nil="true"/>
    <EditorialTags xmlns="4873beb7-5857-4685-be1f-d57550cc96cc" xsi:nil="true"/>
    <TPExecutable xmlns="4873beb7-5857-4685-be1f-d57550cc96cc" xsi:nil="true"/>
    <TPLaunchHelpLink xmlns="4873beb7-5857-4685-be1f-d57550cc96cc" xsi:nil="true"/>
    <LocComments xmlns="4873beb7-5857-4685-be1f-d57550cc96cc" xsi:nil="true"/>
    <LocRecommendedHandoff xmlns="4873beb7-5857-4685-be1f-d57550cc96cc" xsi:nil="true"/>
    <SourceTitle xmlns="4873beb7-5857-4685-be1f-d57550cc96cc" xsi:nil="true"/>
    <CSXUpdate xmlns="4873beb7-5857-4685-be1f-d57550cc96cc">false</CSXUpdate>
    <IntlLocPriority xmlns="4873beb7-5857-4685-be1f-d57550cc96cc" xsi:nil="true"/>
    <UAProjectedTotalWords xmlns="4873beb7-5857-4685-be1f-d57550cc96cc" xsi:nil="true"/>
    <AssetType xmlns="4873beb7-5857-4685-be1f-d57550cc96cc">TP</AssetType>
    <MachineTranslated xmlns="4873beb7-5857-4685-be1f-d57550cc96cc">false</MachineTranslated>
    <OutputCachingOn xmlns="4873beb7-5857-4685-be1f-d57550cc96cc">false</OutputCachingOn>
    <TemplateStatus xmlns="4873beb7-5857-4685-be1f-d57550cc96cc">Complete</TemplateStatus>
    <IsSearchable xmlns="4873beb7-5857-4685-be1f-d57550cc96cc">true</IsSearchable>
    <ContentItem xmlns="4873beb7-5857-4685-be1f-d57550cc96cc" xsi:nil="true"/>
    <HandoffToMSDN xmlns="4873beb7-5857-4685-be1f-d57550cc96cc" xsi:nil="true"/>
    <ShowIn xmlns="4873beb7-5857-4685-be1f-d57550cc96cc">Show everywhere</ShowIn>
    <ThumbnailAssetId xmlns="4873beb7-5857-4685-be1f-d57550cc96cc" xsi:nil="true"/>
    <UALocComments xmlns="4873beb7-5857-4685-be1f-d57550cc96cc" xsi:nil="true"/>
    <UALocRecommendation xmlns="4873beb7-5857-4685-be1f-d57550cc96cc">Localize</UALocRecommendation>
    <LastModifiedDateTime xmlns="4873beb7-5857-4685-be1f-d57550cc96cc" xsi:nil="true"/>
    <LegacyData xmlns="4873beb7-5857-4685-be1f-d57550cc96cc" xsi:nil="true"/>
    <LocManualTestRequired xmlns="4873beb7-5857-4685-be1f-d57550cc96cc">false</LocManualTestRequired>
    <LocMarketGroupTiers2 xmlns="4873beb7-5857-4685-be1f-d57550cc96cc" xsi:nil="true"/>
    <ClipArtFilename xmlns="4873beb7-5857-4685-be1f-d57550cc96cc">hi</ClipArtFilename>
    <TPApplication xmlns="4873beb7-5857-4685-be1f-d57550cc96cc" xsi:nil="true"/>
    <CSXHash xmlns="4873beb7-5857-4685-be1f-d57550cc96cc" xsi:nil="true"/>
    <DirectSourceMarket xmlns="4873beb7-5857-4685-be1f-d57550cc96cc" xsi:nil="true"/>
    <PrimaryImageGen xmlns="4873beb7-5857-4685-be1f-d57550cc96cc">true</PrimaryImageGen>
    <PlannedPubDate xmlns="4873beb7-5857-4685-be1f-d57550cc96cc" xsi:nil="true"/>
    <CSXSubmissionMarket xmlns="4873beb7-5857-4685-be1f-d57550cc96cc" xsi:nil="true"/>
    <Downloads xmlns="4873beb7-5857-4685-be1f-d57550cc96cc">0</Downloads>
    <ArtSampleDocs xmlns="4873beb7-5857-4685-be1f-d57550cc96cc" xsi:nil="true"/>
    <TrustLevel xmlns="4873beb7-5857-4685-be1f-d57550cc96cc">1 Microsoft Managed Content</TrustLevel>
    <BlockPublish xmlns="4873beb7-5857-4685-be1f-d57550cc96cc">false</BlockPublish>
    <TPLaunchHelpLinkType xmlns="4873beb7-5857-4685-be1f-d57550cc96cc">Template</TPLaunchHelpLinkType>
    <LocalizationTagsTaxHTField0 xmlns="4873beb7-5857-4685-be1f-d57550cc96cc">
      <Terms xmlns="http://schemas.microsoft.com/office/infopath/2007/PartnerControls"/>
    </LocalizationTagsTaxHTField0>
    <BusinessGroup xmlns="4873beb7-5857-4685-be1f-d57550cc96cc" xsi:nil="true"/>
    <Providers xmlns="4873beb7-5857-4685-be1f-d57550cc96cc" xsi:nil="true"/>
    <TemplateTemplateType xmlns="4873beb7-5857-4685-be1f-d57550cc96cc">PowerPoint Presentation Template</TemplateTemplateType>
    <TimesCloned xmlns="4873beb7-5857-4685-be1f-d57550cc96cc" xsi:nil="true"/>
    <TPAppVersion xmlns="4873beb7-5857-4685-be1f-d57550cc96cc" xsi:nil="true"/>
    <VoteCount xmlns="4873beb7-5857-4685-be1f-d57550cc96cc" xsi:nil="true"/>
    <AverageRating xmlns="4873beb7-5857-4685-be1f-d57550cc96cc" xsi:nil="true"/>
    <FeatureTagsTaxHTField0 xmlns="4873beb7-5857-4685-be1f-d57550cc96cc">
      <Terms xmlns="http://schemas.microsoft.com/office/infopath/2007/PartnerControls"/>
    </FeatureTagsTaxHTField0>
    <Provider xmlns="4873beb7-5857-4685-be1f-d57550cc96cc" xsi:nil="true"/>
    <UACurrentWords xmlns="4873beb7-5857-4685-be1f-d57550cc96cc" xsi:nil="true"/>
    <AssetId xmlns="4873beb7-5857-4685-be1f-d57550cc96cc">TP103431361</AssetId>
    <TPClientViewer xmlns="4873beb7-5857-4685-be1f-d57550cc96cc" xsi:nil="true"/>
    <DSATActionTaken xmlns="4873beb7-5857-4685-be1f-d57550cc96cc" xsi:nil="true"/>
    <APEditor xmlns="4873beb7-5857-4685-be1f-d57550cc96cc">
      <UserInfo>
        <DisplayName/>
        <AccountId xsi:nil="true"/>
        <AccountType/>
      </UserInfo>
    </APEditor>
    <TPInstallLocation xmlns="4873beb7-5857-4685-be1f-d57550cc96cc" xsi:nil="true"/>
    <OOCacheId xmlns="4873beb7-5857-4685-be1f-d57550cc96cc" xsi:nil="true"/>
    <IsDeleted xmlns="4873beb7-5857-4685-be1f-d57550cc96cc">false</IsDeleted>
    <PublishTargets xmlns="4873beb7-5857-4685-be1f-d57550cc96cc">OfficeOnlineVNext</PublishTargets>
    <ApprovalLog xmlns="4873beb7-5857-4685-be1f-d57550cc96cc" xsi:nil="true"/>
    <BugNumber xmlns="4873beb7-5857-4685-be1f-d57550cc96cc" xsi:nil="true"/>
    <CrawlForDependencies xmlns="4873beb7-5857-4685-be1f-d57550cc96cc">false</CrawlForDependencies>
    <InternalTagsTaxHTField0 xmlns="4873beb7-5857-4685-be1f-d57550cc96cc">
      <Terms xmlns="http://schemas.microsoft.com/office/infopath/2007/PartnerControls"/>
    </InternalTagsTaxHTField0>
    <LastHandOff xmlns="4873beb7-5857-4685-be1f-d57550cc96cc" xsi:nil="true"/>
    <Milestone xmlns="4873beb7-5857-4685-be1f-d57550cc96cc" xsi:nil="true"/>
    <OriginalRelease xmlns="4873beb7-5857-4685-be1f-d57550cc96cc">15</OriginalRelease>
    <RecommendationsModifier xmlns="4873beb7-5857-4685-be1f-d57550cc96cc" xsi:nil="true"/>
    <ScenarioTagsTaxHTField0 xmlns="4873beb7-5857-4685-be1f-d57550cc96cc">
      <Terms xmlns="http://schemas.microsoft.com/office/infopath/2007/PartnerControls"/>
    </ScenarioTagsTaxHTField0>
    <UANotes xmlns="4873beb7-5857-4685-be1f-d57550cc96cc" xsi:nil="true"/>
  </documentManagement>
</p:properties>
</file>

<file path=customXml/itemProps1.xml><?xml version="1.0" encoding="utf-8"?>
<ds:datastoreItem xmlns:ds="http://schemas.openxmlformats.org/officeDocument/2006/customXml" ds:itemID="{28C8B9CA-0273-4370-889A-FC05DA5C2FA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61E720F-F05D-4536-9C34-0CFCED65D3B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CDDBB83-77C1-4099-A0AA-289882E745E2}">
  <ds:schemaRefs>
    <ds:schemaRef ds:uri="http://purl.org/dc/elements/1.1/"/>
    <ds:schemaRef ds:uri="http://schemas.microsoft.com/office/2006/metadata/properties"/>
    <ds:schemaRef ds:uri="4873beb7-5857-4685-be1f-d57550cc96cc"/>
    <ds:schemaRef ds:uri="http://schemas.openxmlformats.org/package/2006/metadata/core-properties"/>
    <ds:schemaRef ds:uri="http://purl.org/dc/terms/"/>
    <ds:schemaRef ds:uri="http://schemas.microsoft.com/office/2006/documentManagement/types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tf03431380</Template>
  <TotalTime>321</TotalTime>
  <Words>177</Words>
  <Application>Microsoft Office PowerPoint</Application>
  <PresentationFormat>Custom</PresentationFormat>
  <Paragraphs>32</Paragraphs>
  <Slides>55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56" baseType="lpstr">
      <vt:lpstr>tf03431380</vt:lpstr>
      <vt:lpstr>BUGZILLA </vt:lpstr>
      <vt:lpstr>Slide 2</vt:lpstr>
      <vt:lpstr>Slide 3</vt:lpstr>
      <vt:lpstr>Slide 4</vt:lpstr>
      <vt:lpstr>INTRODUCTION WHAT IS BUG ZILLA</vt:lpstr>
      <vt:lpstr>FEATURES</vt:lpstr>
      <vt:lpstr>Add a Slide Title - 4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THANK YOU…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BUGZILLA </dc:title>
  <dc:creator>BGM0044</dc:creator>
  <cp:lastModifiedBy>BGM0044</cp:lastModifiedBy>
  <cp:revision>3</cp:revision>
  <dcterms:created xsi:type="dcterms:W3CDTF">2017-02-04T06:20:01Z</dcterms:created>
  <dcterms:modified xsi:type="dcterms:W3CDTF">2017-02-09T10:08:45Z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0x0101006EDDDB5EE6D98C44930B742096920B300400F5B6D36B3EF94B4E9A635CDF2A18F5B8</vt:lpwstr>
  </property>
  <property fmtid="{D5CDD505-2E9C-101B-9397-08002B2CF9AE}" pid="3" name="InternalTags">
    <vt:lpwstr/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